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27"/>
  </p:notesMasterIdLst>
  <p:sldIdLst>
    <p:sldId id="256" r:id="rId2"/>
    <p:sldId id="287" r:id="rId3"/>
    <p:sldId id="335" r:id="rId4"/>
    <p:sldId id="336" r:id="rId5"/>
    <p:sldId id="340" r:id="rId6"/>
    <p:sldId id="338" r:id="rId7"/>
    <p:sldId id="337" r:id="rId8"/>
    <p:sldId id="297" r:id="rId9"/>
    <p:sldId id="343" r:id="rId10"/>
    <p:sldId id="325" r:id="rId11"/>
    <p:sldId id="344" r:id="rId12"/>
    <p:sldId id="346" r:id="rId13"/>
    <p:sldId id="345" r:id="rId14"/>
    <p:sldId id="347" r:id="rId15"/>
    <p:sldId id="348" r:id="rId16"/>
    <p:sldId id="298" r:id="rId17"/>
    <p:sldId id="349" r:id="rId18"/>
    <p:sldId id="350" r:id="rId19"/>
    <p:sldId id="351" r:id="rId20"/>
    <p:sldId id="355" r:id="rId21"/>
    <p:sldId id="353" r:id="rId22"/>
    <p:sldId id="357" r:id="rId23"/>
    <p:sldId id="359" r:id="rId24"/>
    <p:sldId id="326" r:id="rId25"/>
    <p:sldId id="32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DFD"/>
    <a:srgbClr val="2B4E08"/>
    <a:srgbClr val="C58705"/>
    <a:srgbClr val="FFAE05"/>
    <a:srgbClr val="244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56"/>
  </p:normalViewPr>
  <p:slideViewPr>
    <p:cSldViewPr>
      <p:cViewPr varScale="1">
        <p:scale>
          <a:sx n="186" d="100"/>
          <a:sy n="186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368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9E9F972-995E-E645-BC74-C6F41C7E5A75}" type="datetimeFigureOut">
              <a:rPr lang="en-US"/>
              <a:pPr>
                <a:defRPr/>
              </a:pPr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7275967-320E-3A4D-B2D9-1CF019674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1A5552-2F22-EF4C-96E3-054135BFA16B}" type="slidenum">
              <a:rPr lang="en-US" sz="1200">
                <a:latin typeface="Calibri" charset="0"/>
                <a:cs typeface="Arial" charset="0"/>
              </a:rPr>
              <a:pPr eaLnBrk="1" hangingPunct="1"/>
              <a:t>1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2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2F352-F3FC-A345-9763-CFCBBB741C45}" type="slidenum">
              <a:rPr lang="en-US" sz="1200"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5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2F352-F3FC-A345-9763-CFCBBB741C45}" type="slidenum">
              <a:rPr lang="en-US" sz="1200"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Computational work in the humanities and social sciences is growing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The use of data and computation in architecture, geography and economics reflects how these disciplines adopted new tools and methods in recent decades.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2F352-F3FC-A345-9763-CFCBBB741C45}" type="slidenum">
              <a:rPr lang="en-US" sz="1200"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9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2F352-F3FC-A345-9763-CFCBBB741C45}" type="slidenum">
              <a:rPr lang="en-US" sz="1200"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2F352-F3FC-A345-9763-CFCBBB741C45}" type="slidenum">
              <a:rPr lang="en-US" sz="1200"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5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2F352-F3FC-A345-9763-CFCBBB741C45}" type="slidenum">
              <a:rPr lang="en-US" sz="1200"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4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D8B29C-BE18-5442-93EA-E9E6067C94C0}" type="slidenum">
              <a:rPr lang="en-US" sz="1200">
                <a:latin typeface="Calibri" charset="0"/>
                <a:cs typeface="Arial" charset="0"/>
              </a:rPr>
              <a:pPr eaLnBrk="1" hangingPunct="1"/>
              <a:t>8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1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D8B29C-BE18-5442-93EA-E9E6067C94C0}" type="slidenum">
              <a:rPr lang="en-US" sz="1200"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7" descr="Valenti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160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Lindita\Documents\Untitled-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38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5800" y="6177802"/>
            <a:ext cx="7772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Emerging Trends in Educational</a:t>
            </a:r>
            <a:r>
              <a:rPr lang="de-DE" sz="1600" b="1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 Technology, 2017 </a:t>
            </a:r>
            <a:endParaRPr 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8" descr="Screen Shot 2017-11-09 at 10.42.04 A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248400"/>
            <a:ext cx="370840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1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7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86000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4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736848" cy="4766736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736848" cy="4766736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9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5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24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93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78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jpeg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6177802"/>
            <a:ext cx="7772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Emerging Trends in Educational</a:t>
            </a:r>
            <a:r>
              <a:rPr lang="de-DE" sz="1600" b="1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 Technology, 2017 </a:t>
            </a:r>
            <a:endParaRPr 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30" name="Picture 5" descr="C:\Users\Lindita\Documents\Untitled-1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9715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Valenti 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"/>
            <a:ext cx="1143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7-11-09 at 10.42.04 A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248400"/>
            <a:ext cx="3708401" cy="2286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239000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/>
              <a:t>   </a:t>
            </a:r>
            <a:endParaRPr lang="en-US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5" r:id="rId2"/>
    <p:sldLayoutId id="2147483936" r:id="rId3"/>
    <p:sldLayoutId id="2147483943" r:id="rId4"/>
    <p:sldLayoutId id="2147483937" r:id="rId5"/>
    <p:sldLayoutId id="2147483938" r:id="rId6"/>
    <p:sldLayoutId id="2147483944" r:id="rId7"/>
    <p:sldLayoutId id="2147483939" r:id="rId8"/>
    <p:sldLayoutId id="2147483940" r:id="rId9"/>
    <p:sldLayoutId id="2147483941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7696200" cy="990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Century Schoolbook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Century Schoolbook" charset="0"/>
                <a:ea typeface="+mn-ea"/>
                <a:cs typeface="+mn-cs"/>
              </a:rPr>
              <a:t>Lindita Camaj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 smtClean="0">
                <a:latin typeface="Century Schoolbook" charset="0"/>
                <a:ea typeface="+mn-ea"/>
                <a:cs typeface="+mn-cs"/>
              </a:rPr>
              <a:t>Associate professor</a:t>
            </a:r>
          </a:p>
        </p:txBody>
      </p:sp>
      <p:sp>
        <p:nvSpPr>
          <p:cNvPr id="7170" name="Title 2"/>
          <p:cNvSpPr>
            <a:spLocks noGrp="1"/>
          </p:cNvSpPr>
          <p:nvPr>
            <p:ph type="ctrTitle"/>
          </p:nvPr>
        </p:nvSpPr>
        <p:spPr bwMode="auto">
          <a:xfrm>
            <a:off x="609600" y="3276600"/>
            <a:ext cx="8305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Impact" charset="0"/>
              </a:rPr>
              <a:t>Storytelling with Data:  </a:t>
            </a:r>
            <a:br>
              <a:rPr lang="en-US" sz="2800" b="1" dirty="0" smtClean="0">
                <a:latin typeface="Impact" charset="0"/>
              </a:rPr>
            </a:br>
            <a:r>
              <a:rPr lang="en-US" sz="2600" b="1" dirty="0" smtClean="0">
                <a:latin typeface="Impact" charset="0"/>
              </a:rPr>
              <a:t>Model </a:t>
            </a:r>
            <a:r>
              <a:rPr lang="en-US" sz="2600" b="1" dirty="0" smtClean="0">
                <a:latin typeface="Impact" charset="0"/>
              </a:rPr>
              <a:t>Curricula </a:t>
            </a:r>
            <a:r>
              <a:rPr lang="en-US" sz="2600" b="1" dirty="0">
                <a:latin typeface="Impact" charset="0"/>
              </a:rPr>
              <a:t>F</a:t>
            </a:r>
            <a:r>
              <a:rPr lang="en-US" sz="2600" b="1" dirty="0" smtClean="0">
                <a:latin typeface="Impact" charset="0"/>
              </a:rPr>
              <a:t>ocusing on Input, Processing and </a:t>
            </a:r>
            <a:r>
              <a:rPr lang="en-US" sz="2600" b="1" dirty="0">
                <a:latin typeface="Impact" charset="0"/>
              </a:rPr>
              <a:t>O</a:t>
            </a:r>
            <a:r>
              <a:rPr lang="en-US" sz="2600" b="1" dirty="0" smtClean="0">
                <a:latin typeface="Impact" charset="0"/>
              </a:rPr>
              <a:t>utput</a:t>
            </a:r>
            <a:endParaRPr lang="en-US" sz="2600" dirty="0">
              <a:latin typeface="Impact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4572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Data Storytelling Processes 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2" name="Picture 1" descr="Screen Shot 2017-11-10 at 9.1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854617" cy="388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1219200" y="4572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Data Storytelling Processes 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6" name="Picture 5" descr="Screen Shot 2017-11-10 at 9.2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620000" cy="47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316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457200" y="533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Data Sources 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2" name="Picture 1" descr="Screen Shot 2017-11-10 at 9.2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63389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597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457200" y="533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Data Access/Scrapping 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2" name="Picture 1" descr="Screen Shot 2017-11-10 at 9.2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832612" cy="39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48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457200" y="533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Data Cleaning  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12" name="Picture 11" descr="Screen Shot 2017-02-03 at 1.5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2832995" cy="870660"/>
          </a:xfrm>
          <a:prstGeom prst="rect">
            <a:avLst/>
          </a:prstGeom>
        </p:spPr>
      </p:pic>
      <p:pic>
        <p:nvPicPr>
          <p:cNvPr id="2" name="Picture 1" descr="Screen Shot 2017-11-10 at 9.25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7800"/>
            <a:ext cx="48176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53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1-10 at 9.2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334000" cy="47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914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990600" y="1219201"/>
            <a:ext cx="8001000" cy="4876800"/>
          </a:xfrm>
        </p:spPr>
        <p:txBody>
          <a:bodyPr/>
          <a:lstStyle/>
          <a:p>
            <a:pPr marL="754062" indent="-342900">
              <a:buFont typeface="Wingdings" charset="2"/>
              <a:buChar char="Ø"/>
              <a:defRPr/>
            </a:pPr>
            <a:r>
              <a:rPr lang="en-US" sz="2200" b="1" u="sng" dirty="0" smtClean="0"/>
              <a:t>Percentage </a:t>
            </a:r>
          </a:p>
          <a:p>
            <a:pPr marL="754062" indent="-342900">
              <a:buFont typeface="Wingdings" charset="2"/>
              <a:buChar char="Ø"/>
              <a:defRPr/>
            </a:pPr>
            <a:r>
              <a:rPr lang="en-US" sz="2200" b="1" u="sng" dirty="0" smtClean="0"/>
              <a:t>Rates</a:t>
            </a:r>
          </a:p>
          <a:p>
            <a:pPr marL="754062" indent="-342900">
              <a:buFont typeface="Wingdings" charset="2"/>
              <a:buChar char="Ø"/>
              <a:defRPr/>
            </a:pPr>
            <a:r>
              <a:rPr lang="en-US" sz="2200" b="1" u="sng" dirty="0" smtClean="0"/>
              <a:t>Simple Statistics:</a:t>
            </a:r>
          </a:p>
          <a:p>
            <a:pPr marL="1074737" lvl="1" indent="-342900">
              <a:buFont typeface="Wingdings" charset="2"/>
              <a:buChar char="§"/>
              <a:defRPr/>
            </a:pPr>
            <a:r>
              <a:rPr lang="en-US" sz="2000" b="1" dirty="0" smtClean="0"/>
              <a:t>Sum</a:t>
            </a:r>
          </a:p>
          <a:p>
            <a:pPr marL="1074737" lvl="1" indent="-342900">
              <a:buFont typeface="Wingdings" charset="2"/>
              <a:buChar char="§"/>
              <a:defRPr/>
            </a:pPr>
            <a:r>
              <a:rPr lang="en-US" sz="2000" b="1" dirty="0" smtClean="0"/>
              <a:t>Average </a:t>
            </a:r>
          </a:p>
          <a:p>
            <a:pPr marL="1074737" lvl="1" indent="-342900">
              <a:buFont typeface="Wingdings" charset="2"/>
              <a:buChar char="§"/>
              <a:defRPr/>
            </a:pPr>
            <a:r>
              <a:rPr lang="en-US" sz="2000" b="1" dirty="0" smtClean="0"/>
              <a:t>Median </a:t>
            </a:r>
            <a:endParaRPr lang="en-US" sz="2000" b="1" dirty="0"/>
          </a:p>
          <a:p>
            <a:pPr marL="1074737" lvl="1" indent="-342900">
              <a:buFont typeface="Wingdings" charset="2"/>
              <a:buChar char="§"/>
              <a:defRPr/>
            </a:pPr>
            <a:r>
              <a:rPr lang="en-US" sz="2000" b="1" dirty="0" smtClean="0"/>
              <a:t>Mode</a:t>
            </a:r>
          </a:p>
          <a:p>
            <a:pPr marL="1074737" lvl="1" indent="-342900">
              <a:buFont typeface="Wingdings" charset="2"/>
              <a:buChar char="§"/>
              <a:defRPr/>
            </a:pPr>
            <a:r>
              <a:rPr lang="en-US" sz="2000" b="1" dirty="0" smtClean="0"/>
              <a:t>Outliers </a:t>
            </a:r>
          </a:p>
          <a:p>
            <a:pPr marL="754062" indent="-342900">
              <a:buFont typeface="Wingdings" charset="2"/>
              <a:buChar char="Ø"/>
              <a:defRPr/>
            </a:pPr>
            <a:r>
              <a:rPr lang="en-US" sz="2200" b="1" u="sng" dirty="0" smtClean="0"/>
              <a:t>Multivariate Statistics</a:t>
            </a:r>
          </a:p>
          <a:p>
            <a:pPr marL="1074737" lvl="1" indent="-342900">
              <a:buFont typeface="Wingdings" charset="2"/>
              <a:buChar char="§"/>
              <a:defRPr/>
            </a:pPr>
            <a:r>
              <a:rPr lang="en-US" sz="2000" b="1" dirty="0" smtClean="0"/>
              <a:t>Correlations </a:t>
            </a:r>
          </a:p>
          <a:p>
            <a:pPr marL="1074737" lvl="1" indent="-342900">
              <a:buFont typeface="Wingdings" charset="2"/>
              <a:buChar char="§"/>
              <a:defRPr/>
            </a:pPr>
            <a:r>
              <a:rPr lang="en-US" sz="2000" b="1" dirty="0" smtClean="0"/>
              <a:t>Regressions</a:t>
            </a:r>
            <a:endParaRPr lang="en-US" sz="2200" b="1" dirty="0" smtClean="0"/>
          </a:p>
          <a:p>
            <a:pPr marL="754062" indent="-342900">
              <a:buFont typeface="Wingdings" charset="2"/>
              <a:buChar char="Ø"/>
              <a:defRPr/>
            </a:pPr>
            <a:endParaRPr lang="en-US" sz="2200" b="1" dirty="0"/>
          </a:p>
          <a:p>
            <a:pPr marL="696912" indent="-285750">
              <a:buFont typeface="Wingdings" charset="2"/>
              <a:buChar char="§"/>
              <a:defRPr/>
            </a:pPr>
            <a:endParaRPr lang="en-US" sz="2000" dirty="0" smtClean="0"/>
          </a:p>
        </p:txBody>
      </p:sp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533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Basic Math Functions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533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Tools for Data Analyzing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3" name="Picture 2" descr="Screen Shot 2017-11-10 at 9.2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248400" cy="40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251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5334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Data Visualization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3" name="Picture 2" descr="Screen Shot 2017-11-10 at 9.2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739550" cy="46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726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533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Temporal – one-dimensional linear visualization 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219200"/>
            <a:ext cx="4267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Connected Scatter Plot</a:t>
            </a:r>
            <a:r>
              <a:rPr lang="en-US" sz="1600" dirty="0"/>
              <a:t>: A connected scatter plot is a </a:t>
            </a:r>
            <a:r>
              <a:rPr lang="en-US" sz="1600" dirty="0" smtClean="0"/>
              <a:t>plot </a:t>
            </a:r>
            <a:r>
              <a:rPr lang="en-US" sz="1600" dirty="0"/>
              <a:t>that displays values of two variables for a set of data, with an added line that connects the data series.</a:t>
            </a:r>
          </a:p>
          <a:p>
            <a:pPr marL="285750" indent="-285750">
              <a:buFont typeface="Wingdings" charset="2"/>
              <a:buChar char="§"/>
            </a:pPr>
            <a:endParaRPr lang="en-US" sz="1600" dirty="0" smtClean="0"/>
          </a:p>
          <a:p>
            <a:pPr marL="285750" indent="-285750">
              <a:buFont typeface="Wingdings" charset="2"/>
              <a:buChar char="§"/>
            </a:pPr>
            <a:endParaRPr lang="en-US" sz="1600" dirty="0"/>
          </a:p>
          <a:p>
            <a:r>
              <a:rPr lang="en-US" sz="1600" b="1" dirty="0"/>
              <a:t>Polar Area Diagram</a:t>
            </a:r>
            <a:r>
              <a:rPr lang="en-US" sz="1600" dirty="0"/>
              <a:t>: A polar area diagram is similar to a traditional pie chart, but sectors differ in how far they extend from the center of the circle rather than by the size of their angles.</a:t>
            </a:r>
          </a:p>
          <a:p>
            <a:r>
              <a:rPr lang="en-US" sz="1600" dirty="0"/>
              <a:t> 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/>
              <a:t>Time Series</a:t>
            </a:r>
            <a:r>
              <a:rPr lang="en-US" sz="1600" dirty="0"/>
              <a:t>: A time series is a sequence of data points typically consisting of successive measurements made over a time interval, such as the number of website visits over a period of several months.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 smtClean="0">
              <a:solidFill>
                <a:srgbClr val="171515"/>
              </a:solidFill>
            </a:endParaRPr>
          </a:p>
        </p:txBody>
      </p:sp>
      <p:pic>
        <p:nvPicPr>
          <p:cNvPr id="19" name="Picture 18" descr="image006_B028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2895600" cy="1311215"/>
          </a:xfrm>
          <a:prstGeom prst="rect">
            <a:avLst/>
          </a:prstGeom>
        </p:spPr>
      </p:pic>
      <p:pic>
        <p:nvPicPr>
          <p:cNvPr id="20" name="Picture 19" descr="viz-elec-pola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43200"/>
            <a:ext cx="2362200" cy="1574800"/>
          </a:xfrm>
          <a:prstGeom prst="rect">
            <a:avLst/>
          </a:prstGeom>
        </p:spPr>
      </p:pic>
      <p:pic>
        <p:nvPicPr>
          <p:cNvPr id="21" name="Picture 20" descr="20160928 - Black Voter Turnou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5800"/>
            <a:ext cx="2438400" cy="16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947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1"/>
          </p:nvPr>
        </p:nvSpPr>
        <p:spPr>
          <a:xfrm>
            <a:off x="1676400" y="1143001"/>
            <a:ext cx="7010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000" dirty="0" smtClean="0">
                <a:latin typeface="Times New Roman" charset="0"/>
              </a:rPr>
              <a:t>Introduction to Data Storytelling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000" dirty="0" smtClean="0">
                <a:latin typeface="Times New Roman" charset="0"/>
              </a:rPr>
              <a:t>Research and Teaching Big Data in Academic </a:t>
            </a:r>
            <a:r>
              <a:rPr lang="en-US" sz="2000" dirty="0">
                <a:latin typeface="Times New Roman" charset="0"/>
              </a:rPr>
              <a:t>I</a:t>
            </a:r>
            <a:r>
              <a:rPr lang="en-US" sz="2000" dirty="0" smtClean="0">
                <a:latin typeface="Times New Roman" charset="0"/>
              </a:rPr>
              <a:t>nstitutions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000" dirty="0" smtClean="0">
                <a:latin typeface="Times New Roman" charset="0"/>
              </a:rPr>
              <a:t>Model Curricula in Data Storytelling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000" dirty="0" smtClean="0">
                <a:latin typeface="Times New Roman" charset="0"/>
              </a:rPr>
              <a:t>Processes in Data Storytelling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 smtClean="0">
              <a:latin typeface="Times New Roman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7467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a typeface="+mj-ea"/>
                <a:cs typeface="+mj-cs"/>
              </a:rPr>
              <a:t>Content </a:t>
            </a:r>
            <a:endParaRPr lang="en-US" sz="32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533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Impact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ultidimensional visualizations 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371600"/>
            <a:ext cx="5181600" cy="455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Pie Chart</a:t>
            </a:r>
            <a:r>
              <a:rPr lang="en-US" dirty="0"/>
              <a:t>: A pie or circle chart is divided into sectors to illustrate numerical proportion; the arc length and angle of each sector is proportional to the quantity it represents.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Histogram</a:t>
            </a:r>
            <a:r>
              <a:rPr lang="en-US" dirty="0"/>
              <a:t>: A histogram is a data </a:t>
            </a:r>
            <a:r>
              <a:rPr lang="en-US" dirty="0" smtClean="0"/>
              <a:t>visualization </a:t>
            </a:r>
            <a:r>
              <a:rPr lang="en-US" dirty="0"/>
              <a:t>that uses rectangles with heights proportional to the count and widths equal to the “bin size” or range of small intervals.</a:t>
            </a:r>
          </a:p>
          <a:p>
            <a:endParaRPr lang="en-US" dirty="0" smtClean="0"/>
          </a:p>
          <a:p>
            <a:r>
              <a:rPr lang="en-US" dirty="0"/>
              <a:t> </a:t>
            </a:r>
          </a:p>
          <a:p>
            <a:r>
              <a:rPr lang="en-US" b="1" dirty="0"/>
              <a:t>Scatter Plot</a:t>
            </a:r>
            <a:r>
              <a:rPr lang="en-US" dirty="0"/>
              <a:t>: A scatter plot displays values for two variables for a set of data as a collection of points.</a:t>
            </a:r>
          </a:p>
          <a:p>
            <a:pPr marL="285750" indent="-285750">
              <a:buFont typeface="Wingdings" charset="2"/>
              <a:buChar char="Ø"/>
            </a:pPr>
            <a:endParaRPr lang="en-US" sz="2000" dirty="0" smtClean="0">
              <a:solidFill>
                <a:srgbClr val="171515"/>
              </a:solidFill>
            </a:endParaRPr>
          </a:p>
        </p:txBody>
      </p:sp>
      <p:pic>
        <p:nvPicPr>
          <p:cNvPr id="8" name="Picture 7" descr="html5_pie_cha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3124200" cy="1502019"/>
          </a:xfrm>
          <a:prstGeom prst="rect">
            <a:avLst/>
          </a:prstGeom>
        </p:spPr>
      </p:pic>
      <p:pic>
        <p:nvPicPr>
          <p:cNvPr id="9" name="Picture 8" descr="hispanic-histogra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0"/>
            <a:ext cx="2332892" cy="1526790"/>
          </a:xfrm>
          <a:prstGeom prst="rect">
            <a:avLst/>
          </a:prstGeom>
        </p:spPr>
      </p:pic>
      <p:pic>
        <p:nvPicPr>
          <p:cNvPr id="10" name="Picture 9" descr="Ballard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48200"/>
            <a:ext cx="2286000" cy="13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66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533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Geospatial – 2D mapping 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51816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Cartogram</a:t>
            </a:r>
            <a:r>
              <a:rPr lang="en-US" dirty="0"/>
              <a:t>: A cartogram distorts the geometry or space of a map to convey the information of an alternative variable, such as population or travel time. The two main types are area and distance cartograms.</a:t>
            </a:r>
          </a:p>
          <a:p>
            <a:pPr marL="342900" indent="-342900">
              <a:buFont typeface="Wingdings" charset="2"/>
              <a:buChar char="§"/>
            </a:pPr>
            <a:endParaRPr lang="en-US" b="1" dirty="0" smtClean="0"/>
          </a:p>
          <a:p>
            <a:r>
              <a:rPr lang="en-US" b="1" dirty="0" err="1" smtClean="0"/>
              <a:t>Choropleth</a:t>
            </a:r>
            <a:r>
              <a:rPr lang="en-US" dirty="0"/>
              <a:t>: A </a:t>
            </a:r>
            <a:r>
              <a:rPr lang="en-US" dirty="0" err="1"/>
              <a:t>choropleth</a:t>
            </a:r>
            <a:r>
              <a:rPr lang="en-US" dirty="0"/>
              <a:t> is a map with areas patterned or shaded to represent the measurement of a statistical variable, such as most visited website per country or population density by state</a:t>
            </a:r>
            <a:r>
              <a:rPr lang="en-US" dirty="0" smtClean="0"/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n-US" b="1" dirty="0" smtClean="0"/>
          </a:p>
          <a:p>
            <a:r>
              <a:rPr lang="en-US" b="1" dirty="0" smtClean="0"/>
              <a:t>Dot </a:t>
            </a:r>
            <a:r>
              <a:rPr lang="en-US" b="1" dirty="0"/>
              <a:t>Distribution Map</a:t>
            </a:r>
            <a:r>
              <a:rPr lang="en-US" dirty="0"/>
              <a:t>: A dot distribution or dot density map uses a dot symbol to show the presence of a feature on a map, relying on visual scatter to show spatial pattern.</a:t>
            </a:r>
          </a:p>
          <a:p>
            <a:pPr marL="285750" indent="-285750">
              <a:buFont typeface="Wingdings" charset="2"/>
              <a:buChar char="Ø"/>
            </a:pPr>
            <a:endParaRPr lang="en-US" sz="2000" dirty="0" smtClean="0">
              <a:solidFill>
                <a:srgbClr val="171515"/>
              </a:solidFill>
            </a:endParaRPr>
          </a:p>
        </p:txBody>
      </p:sp>
      <p:pic>
        <p:nvPicPr>
          <p:cNvPr id="8" name="Picture 7" descr="greenhouse1024x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95400"/>
            <a:ext cx="2895600" cy="1447800"/>
          </a:xfrm>
          <a:prstGeom prst="rect">
            <a:avLst/>
          </a:prstGeom>
        </p:spPr>
      </p:pic>
      <p:pic>
        <p:nvPicPr>
          <p:cNvPr id="9" name="Picture 8" descr="unclassed_choropleth_ma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286000" cy="1529081"/>
          </a:xfrm>
          <a:prstGeom prst="rect">
            <a:avLst/>
          </a:prstGeom>
        </p:spPr>
      </p:pic>
      <p:pic>
        <p:nvPicPr>
          <p:cNvPr id="10" name="Picture 9" descr="statedotdensit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5800"/>
            <a:ext cx="2133600" cy="16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502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533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Hierarchical Visualization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447800"/>
            <a:ext cx="518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Dendrogram</a:t>
            </a:r>
            <a:r>
              <a:rPr lang="en-US" dirty="0"/>
              <a:t>: A </a:t>
            </a:r>
            <a:r>
              <a:rPr lang="en-US" dirty="0" err="1"/>
              <a:t>dendrogram</a:t>
            </a:r>
            <a:r>
              <a:rPr lang="en-US" dirty="0"/>
              <a:t> is a tree diagram used to illustrate an arrangement of clusters produced by hierarchical clustering.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Ring Chart</a:t>
            </a:r>
            <a:r>
              <a:rPr lang="en-US" dirty="0"/>
              <a:t>: A ring or sunburst chart is a multilevel pie chart that </a:t>
            </a:r>
            <a:r>
              <a:rPr lang="en-US" dirty="0" smtClean="0"/>
              <a:t>visualizes </a:t>
            </a:r>
            <a:r>
              <a:rPr lang="en-US" dirty="0"/>
              <a:t>hierarchical data with concentric circles.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Tree Diagram</a:t>
            </a:r>
            <a:r>
              <a:rPr lang="en-US" dirty="0"/>
              <a:t>: A tree diagram or tree structure represents the hierarchical nature of a structure in graph form. It can be visually represented from top to bottom or left to right.</a:t>
            </a:r>
          </a:p>
        </p:txBody>
      </p:sp>
      <p:pic>
        <p:nvPicPr>
          <p:cNvPr id="12" name="Picture 11" descr="172389_o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209800" cy="1219200"/>
          </a:xfrm>
          <a:prstGeom prst="rect">
            <a:avLst/>
          </a:prstGeom>
        </p:spPr>
      </p:pic>
      <p:pic>
        <p:nvPicPr>
          <p:cNvPr id="13" name="Picture 12" descr="105cb8fabc333da1fd7c7467b962437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1796579" cy="1676400"/>
          </a:xfrm>
          <a:prstGeom prst="rect">
            <a:avLst/>
          </a:prstGeom>
        </p:spPr>
      </p:pic>
      <p:pic>
        <p:nvPicPr>
          <p:cNvPr id="14" name="Picture 13" descr="0614_internet_marketing_strategy_tree_diagram_powerpoint_presentation_slide_template_Slide0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434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963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533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Data Visualization Tools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7" name="Picture 6" descr="Screen Shot 2017-03-14 at 12.1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400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778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953000"/>
          </a:xfrm>
        </p:spPr>
        <p:txBody>
          <a:bodyPr/>
          <a:lstStyle/>
          <a:p>
            <a:pPr marL="754062" indent="-342900">
              <a:buFont typeface="Wingdings" charset="2"/>
              <a:buChar char="Ø"/>
              <a:defRPr/>
            </a:pPr>
            <a:endParaRPr lang="en-US" sz="2500" dirty="0" smtClean="0"/>
          </a:p>
          <a:p>
            <a:pPr marL="1006475" lvl="2" indent="0">
              <a:buFont typeface="Arial" charset="0"/>
              <a:buNone/>
              <a:defRPr/>
            </a:pPr>
            <a:r>
              <a:rPr lang="en-US" sz="2100" dirty="0" smtClean="0"/>
              <a:t> </a:t>
            </a:r>
          </a:p>
          <a:p>
            <a:pPr marL="868362" indent="-457200">
              <a:buFont typeface="+mj-lt"/>
              <a:buAutoNum type="arabicPeriod"/>
              <a:defRPr/>
            </a:pPr>
            <a:endParaRPr lang="en-US" sz="2000" dirty="0" smtClean="0"/>
          </a:p>
          <a:p>
            <a:pPr marL="411162" indent="0">
              <a:buFont typeface="Arial" charset="0"/>
              <a:buNone/>
              <a:defRPr/>
            </a:pPr>
            <a:endParaRPr lang="en-US" sz="2000" dirty="0" smtClean="0"/>
          </a:p>
          <a:p>
            <a:pPr marL="868362" indent="-457200">
              <a:buFont typeface="+mj-lt"/>
              <a:buAutoNum type="arabicPeriod"/>
              <a:defRPr/>
            </a:pPr>
            <a:endParaRPr lang="en-US" sz="2000" dirty="0" smtClean="0"/>
          </a:p>
          <a:p>
            <a:pPr marL="411162" indent="0">
              <a:buFont typeface="Arial" charset="0"/>
              <a:buNone/>
              <a:defRPr/>
            </a:pPr>
            <a:endParaRPr lang="en-US" sz="2000" dirty="0"/>
          </a:p>
        </p:txBody>
      </p:sp>
      <p:sp>
        <p:nvSpPr>
          <p:cNvPr id="21506" name="Title 1"/>
          <p:cNvSpPr txBox="1">
            <a:spLocks/>
          </p:cNvSpPr>
          <p:nvPr/>
        </p:nvSpPr>
        <p:spPr bwMode="auto">
          <a:xfrm>
            <a:off x="685800" y="4572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Visit my Data Journalism Blog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9906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https://datajournalismuhblog.wordpress.com/</a:t>
            </a:r>
          </a:p>
        </p:txBody>
      </p:sp>
      <p:pic>
        <p:nvPicPr>
          <p:cNvPr id="3" name="Picture 2" descr="Screen Shot 2017-11-09 at 4.2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162800" cy="46735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953000"/>
          </a:xfrm>
        </p:spPr>
        <p:txBody>
          <a:bodyPr/>
          <a:lstStyle/>
          <a:p>
            <a:pPr marL="411162" indent="0">
              <a:buFont typeface="Arial" charset="0"/>
              <a:buNone/>
              <a:defRPr/>
            </a:pPr>
            <a:r>
              <a:rPr lang="en-US" sz="2500" dirty="0" smtClean="0"/>
              <a:t>			</a:t>
            </a:r>
            <a:r>
              <a:rPr lang="en-US" sz="3200" dirty="0" smtClean="0"/>
              <a:t>Thank You!</a:t>
            </a:r>
            <a:endParaRPr lang="en-US" sz="3200" dirty="0"/>
          </a:p>
          <a:p>
            <a:pPr marL="411162" indent="0">
              <a:buFont typeface="Arial" charset="0"/>
              <a:buNone/>
              <a:defRPr/>
            </a:pPr>
            <a:r>
              <a:rPr lang="en-US" sz="2100" dirty="0" smtClean="0"/>
              <a:t>			    </a:t>
            </a:r>
            <a:r>
              <a:rPr lang="en-US" sz="2000" dirty="0" smtClean="0"/>
              <a:t>lcamaj@uh.edu</a:t>
            </a:r>
          </a:p>
          <a:p>
            <a:pPr marL="411162" indent="0">
              <a:buFont typeface="Arial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		     </a:t>
            </a:r>
            <a:r>
              <a:rPr lang="en-US" sz="2000" dirty="0" smtClean="0">
                <a:solidFill>
                  <a:srgbClr val="000000"/>
                </a:solidFill>
              </a:rPr>
              <a:t>@camaj_camaj</a:t>
            </a:r>
            <a:endParaRPr lang="en-US" sz="2000" dirty="0">
              <a:solidFill>
                <a:srgbClr val="000000"/>
              </a:solidFill>
            </a:endParaRPr>
          </a:p>
          <a:p>
            <a:pPr marL="1006475" lvl="2" indent="0">
              <a:buFont typeface="Arial" charset="0"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1006475" lvl="2" indent="0">
              <a:buFont typeface="Arial" charset="0"/>
              <a:buNone/>
              <a:defRPr/>
            </a:pPr>
            <a:endParaRPr lang="en-US" sz="2000" dirty="0" smtClean="0"/>
          </a:p>
          <a:p>
            <a:pPr marL="411162" indent="0">
              <a:buFont typeface="Arial" charset="0"/>
              <a:buNone/>
              <a:defRPr/>
            </a:pPr>
            <a:endParaRPr lang="en-US" sz="2000" dirty="0" smtClean="0"/>
          </a:p>
          <a:p>
            <a:pPr marL="868362" indent="-457200">
              <a:buFont typeface="+mj-lt"/>
              <a:buAutoNum type="arabicPeriod"/>
              <a:defRPr/>
            </a:pPr>
            <a:endParaRPr lang="en-US" sz="2000" dirty="0" smtClean="0"/>
          </a:p>
          <a:p>
            <a:pPr marL="411162" indent="0">
              <a:buFont typeface="Arial" charset="0"/>
              <a:buNone/>
              <a:defRPr/>
            </a:pPr>
            <a:endParaRPr lang="en-US" sz="2000" dirty="0"/>
          </a:p>
        </p:txBody>
      </p:sp>
      <p:pic>
        <p:nvPicPr>
          <p:cNvPr id="22530" name="Picture 1" descr="Twi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2365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 descr="emai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4048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000" dirty="0" smtClean="0">
                <a:latin typeface="Times New Roman" charset="0"/>
              </a:rPr>
              <a:t>The aim of this presentation is to provide a starting place for introducing data storytelling into higher education curricula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000" b="1" dirty="0" smtClean="0">
                <a:latin typeface="Times New Roman" charset="0"/>
              </a:rPr>
              <a:t>Data-driven storytelling </a:t>
            </a:r>
            <a:r>
              <a:rPr lang="en-US" sz="2000" dirty="0" smtClean="0">
                <a:latin typeface="Times New Roman" charset="0"/>
              </a:rPr>
              <a:t>is a field that encompasses a suite of practices for collecting, analyzing, visualizing and publishing data for storytelling purposes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en-US" sz="1800" dirty="0" smtClean="0">
                <a:latin typeface="Times New Roman" charset="0"/>
              </a:rPr>
              <a:t>It reflects the increased role of the use of numerical data in the production and distribution of information in a digital era.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en-US" sz="1800" dirty="0" smtClean="0">
                <a:latin typeface="Times New Roman" charset="0"/>
              </a:rPr>
              <a:t>It reflects the increased interaction between content producers and several other fields such as design, computer science and statistics.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000" dirty="0" smtClean="0">
                <a:latin typeface="Times New Roman" charset="0"/>
              </a:rPr>
              <a:t>COMM 3313: Data Journalism, Valenti </a:t>
            </a:r>
            <a:r>
              <a:rPr lang="en-US" sz="2000" dirty="0" smtClean="0">
                <a:latin typeface="Times New Roman" charset="0"/>
              </a:rPr>
              <a:t>School </a:t>
            </a:r>
            <a:r>
              <a:rPr lang="en-US" sz="2000" dirty="0" smtClean="0">
                <a:latin typeface="Times New Roman" charset="0"/>
              </a:rPr>
              <a:t>of Communication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7467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a typeface="+mj-ea"/>
                <a:cs typeface="+mj-cs"/>
              </a:rPr>
              <a:t>Introduction </a:t>
            </a:r>
            <a:endParaRPr lang="en-US" sz="32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930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000" dirty="0" smtClean="0">
                <a:latin typeface="Times New Roman" charset="0"/>
              </a:rPr>
              <a:t>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000" dirty="0" smtClean="0">
                <a:latin typeface="Times New Roman" charset="0"/>
              </a:rPr>
              <a:t>      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000" dirty="0">
                <a:latin typeface="Times New Roman" charset="0"/>
              </a:rPr>
              <a:t> </a:t>
            </a:r>
            <a:r>
              <a:rPr lang="en-US" sz="1000" dirty="0" smtClean="0">
                <a:latin typeface="Times New Roman" charset="0"/>
              </a:rPr>
              <a:t>           </a:t>
            </a:r>
            <a:r>
              <a:rPr lang="en-US" sz="1000" dirty="0" smtClean="0">
                <a:latin typeface="Times New Roman" charset="0"/>
              </a:rPr>
              <a:t>Country </a:t>
            </a:r>
            <a:r>
              <a:rPr lang="en-US" sz="1000" i="1" dirty="0" smtClean="0">
                <a:latin typeface="Times New Roman" charset="0"/>
              </a:rPr>
              <a:t>N</a:t>
            </a:r>
            <a:r>
              <a:rPr lang="en-US" sz="1000" dirty="0" smtClean="0">
                <a:latin typeface="Times New Roman" charset="0"/>
              </a:rPr>
              <a:t>=35</a:t>
            </a:r>
            <a:endParaRPr lang="en-US" sz="1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305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a typeface="+mj-ea"/>
                <a:cs typeface="+mj-cs"/>
              </a:rPr>
              <a:t>Big Data Research in Social Sciences</a:t>
            </a:r>
            <a:endParaRPr lang="en-US" sz="32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86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Metzler, K., Kim, D.,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Allum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, N., &amp; Denman, A. (2016). Who is Doing Computational Social Science? Trends in Big Data research. London, UK: Sage Publishing.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oi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: 10.4135/wp160926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Screen Shot 2017-11-09 at 11.45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527139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305800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a typeface="+mj-ea"/>
                <a:cs typeface="+mj-cs"/>
              </a:rPr>
              <a:t>Teaching Big Data in Social Sciences</a:t>
            </a:r>
            <a:r>
              <a:rPr lang="en-US" sz="3200" dirty="0">
                <a:latin typeface="Times New Roman" charset="0"/>
              </a:rPr>
              <a:t/>
            </a:r>
            <a:br>
              <a:rPr lang="en-US" sz="3200" dirty="0">
                <a:latin typeface="Times New Roman" charset="0"/>
              </a:rPr>
            </a:br>
            <a:endParaRPr lang="en-US" sz="32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86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Source: Metzler, K., Kim, D.,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Allum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, N., &amp; Denman, A. (2016). Who is Doing Computational Social Science? Trends in Big Data research. London, UK: Sage Publishing.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oi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: 10.4135/wp160926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Screen Shot 2017-11-09 at 11.56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0"/>
            <a:ext cx="5430660" cy="3276600"/>
          </a:xfrm>
          <a:prstGeom prst="rect">
            <a:avLst/>
          </a:prstGeom>
        </p:spPr>
      </p:pic>
      <p:pic>
        <p:nvPicPr>
          <p:cNvPr id="4" name="Picture 3" descr="Screen Shot 2017-11-10 at 9.40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3225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7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imes New Roman" charset="0"/>
            </a:endParaRPr>
          </a:p>
        </p:txBody>
      </p:sp>
      <p:pic>
        <p:nvPicPr>
          <p:cNvPr id="2" name="Picture 1" descr="Screen Shot 2017-11-09 at 11.02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705600" cy="4804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54864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Berret &amp; Phillips, 2016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0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000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305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a typeface="+mj-ea"/>
                <a:cs typeface="+mj-cs"/>
              </a:rPr>
              <a:t>Types of Classes in Data Storytelling</a:t>
            </a:r>
            <a:endParaRPr lang="en-US" sz="32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5" name="Picture 4" descr="Screen Shot 2017-11-09 at 11.07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86400"/>
            <a:ext cx="5569162" cy="425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638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Berret &amp; Phillips, 2016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Screen Shot 2017-11-10 at 9.42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371600"/>
            <a:ext cx="486617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7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7467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Fundamental Data Skills  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8" name="Picture 7" descr="Screen Shot 2017-11-10 at 9.15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239000" cy="40719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533400"/>
            <a:ext cx="8610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Impact" charset="0"/>
              </a:rPr>
              <a:t>Advanced Data Skills</a:t>
            </a:r>
            <a:endParaRPr lang="en-US" sz="3200" b="1" dirty="0">
              <a:solidFill>
                <a:srgbClr val="000000"/>
              </a:solidFill>
              <a:latin typeface="Impact" charset="0"/>
            </a:endParaRPr>
          </a:p>
        </p:txBody>
      </p:sp>
      <p:pic>
        <p:nvPicPr>
          <p:cNvPr id="2" name="Picture 1" descr="Screen Shot 2017-11-09 at 1.0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1600"/>
            <a:ext cx="2417559" cy="4253450"/>
          </a:xfrm>
          <a:prstGeom prst="rect">
            <a:avLst/>
          </a:prstGeom>
        </p:spPr>
      </p:pic>
      <p:pic>
        <p:nvPicPr>
          <p:cNvPr id="5" name="Picture 4" descr="Screen Shot 2017-11-10 at 9.16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61749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098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3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8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21166</TotalTime>
  <Words>616</Words>
  <Application>Microsoft Macintosh PowerPoint</Application>
  <PresentationFormat>On-screen Show (4:3)</PresentationFormat>
  <Paragraphs>136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NewsPrint</vt:lpstr>
      <vt:lpstr>Storytelling with Data:   Model Curricula Focusing on Input, Processing and Output</vt:lpstr>
      <vt:lpstr>Content </vt:lpstr>
      <vt:lpstr>Introduction </vt:lpstr>
      <vt:lpstr>Big Data Research in Social Sciences</vt:lpstr>
      <vt:lpstr>Teaching Big Data in Social Sciences </vt:lpstr>
      <vt:lpstr>PowerPoint Presentation</vt:lpstr>
      <vt:lpstr>Types of Classes in Data Storytelling</vt:lpstr>
      <vt:lpstr>Fundamental Data Skills  </vt:lpstr>
      <vt:lpstr>Advanced Data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and misuses of the FOI legislation in a transitional country</dc:title>
  <dc:creator>Marjan Camaj</dc:creator>
  <cp:lastModifiedBy>Microsoft Office User</cp:lastModifiedBy>
  <cp:revision>712</cp:revision>
  <dcterms:created xsi:type="dcterms:W3CDTF">2009-06-15T12:55:21Z</dcterms:created>
  <dcterms:modified xsi:type="dcterms:W3CDTF">2017-11-10T15:46:45Z</dcterms:modified>
</cp:coreProperties>
</file>