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7" r:id="rId2"/>
    <p:sldId id="302" r:id="rId3"/>
    <p:sldId id="322" r:id="rId4"/>
    <p:sldId id="339" r:id="rId5"/>
    <p:sldId id="334" r:id="rId6"/>
    <p:sldId id="326" r:id="rId7"/>
    <p:sldId id="340" r:id="rId8"/>
    <p:sldId id="310" r:id="rId9"/>
    <p:sldId id="331" r:id="rId10"/>
    <p:sldId id="337" r:id="rId11"/>
    <p:sldId id="330" r:id="rId12"/>
    <p:sldId id="329" r:id="rId13"/>
    <p:sldId id="325" r:id="rId14"/>
    <p:sldId id="338" r:id="rId15"/>
    <p:sldId id="319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3300"/>
    <a:srgbClr val="996633"/>
    <a:srgbClr val="FFD869"/>
    <a:srgbClr val="FFCB37"/>
    <a:srgbClr val="CC9900"/>
    <a:srgbClr val="CCECFF"/>
    <a:srgbClr val="F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9833" autoAdjust="0"/>
  </p:normalViewPr>
  <p:slideViewPr>
    <p:cSldViewPr>
      <p:cViewPr>
        <p:scale>
          <a:sx n="100" d="100"/>
          <a:sy n="100" d="100"/>
        </p:scale>
        <p:origin x="-12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27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60" y="-96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fld id="{70E1CEC0-A8F9-4C52-9805-95F98692D6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365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6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0088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76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6" y="8842376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6" tIns="45933" rIns="91866" bIns="45933" numCol="1" anchor="b" anchorCtr="0" compatLnSpc="1">
            <a:prstTxWarp prst="textNoShape">
              <a:avLst/>
            </a:prstTxWarp>
          </a:bodyPr>
          <a:lstStyle>
            <a:lvl1pPr algn="r" defTabSz="919225">
              <a:defRPr sz="1200">
                <a:latin typeface="Arial" charset="0"/>
              </a:defRPr>
            </a:lvl1pPr>
          </a:lstStyle>
          <a:p>
            <a:pPr>
              <a:defRPr/>
            </a:pPr>
            <a:fld id="{35DE25F4-9211-4EE7-B854-50F92F75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CA1C97-047D-4AC2-926E-CE05C81D6CD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29700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129237BA-0AD8-4E90-8599-8F57929951A9}" type="slidenum">
              <a:rPr lang="en-US" smtClean="0"/>
              <a:pPr defTabSz="914306"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34CE50B9-76D8-4B20-86C4-189A13362D32}" type="slidenum">
              <a:rPr lang="en-US" smtClean="0"/>
              <a:pPr defTabSz="914306"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129237BA-0AD8-4E90-8599-8F57929951A9}" type="slidenum">
              <a:rPr lang="en-US" smtClean="0"/>
              <a:pPr defTabSz="914306"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06" eaLnBrk="1" hangingPunct="1"/>
            <a:fld id="{7C945970-188E-42D7-AC46-B03A3B775EF8}" type="slidenum">
              <a:rPr lang="en-US" smtClean="0"/>
              <a:pPr defTabSz="914306"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36DE-2FE5-4CC2-96AC-75478399D57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30724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0680D-6DE6-45A3-8903-867A2406E590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77863"/>
            <a:ext cx="4735513" cy="3551237"/>
          </a:xfrm>
          <a:ln/>
        </p:spPr>
      </p:sp>
      <p:sp>
        <p:nvSpPr>
          <p:cNvPr id="31748" name="Notes Placeholder 4"/>
          <p:cNvSpPr>
            <a:spLocks noGrp="1"/>
          </p:cNvSpPr>
          <p:nvPr/>
        </p:nvSpPr>
        <p:spPr bwMode="auto">
          <a:xfrm>
            <a:off x="703264" y="4422775"/>
            <a:ext cx="56165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4" rIns="91870" bIns="45934"/>
          <a:lstStyle/>
          <a:p>
            <a:pPr eaLnBrk="0" hangingPunct="0">
              <a:spcBef>
                <a:spcPct val="30000"/>
              </a:spcBef>
            </a:pP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89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3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6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9" indent="-228576" defTabSz="9158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3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6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9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2" indent="-228576" defTabSz="9158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E2F0B-2352-4C2D-9D3B-6173E825A79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gradFill rotWithShape="1">
            <a:gsLst>
              <a:gs pos="0">
                <a:srgbClr val="AAAAAA"/>
              </a:gs>
              <a:gs pos="100000">
                <a:srgbClr val="4F4F4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Data Mining &amp; Machine Learning Group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 userDrawn="1"/>
        </p:nvGraphicFramePr>
        <p:xfrm>
          <a:off x="2057400" y="6630988"/>
          <a:ext cx="2349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Image" r:id="rId3" imgW="393512" imgH="380818" progId="">
                  <p:embed/>
                </p:oleObj>
              </mc:Choice>
              <mc:Fallback>
                <p:oleObj name="Image" r:id="rId3" imgW="393512" imgH="38081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630988"/>
                        <a:ext cx="23495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7969250" y="6553200"/>
            <a:ext cx="1174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0000FF"/>
                </a:solidFill>
                <a:latin typeface="Arial Black" pitchFamily="34" charset="0"/>
              </a:rPr>
              <a:t>CS@</a:t>
            </a:r>
            <a:r>
              <a:rPr lang="en-US" sz="2000" smtClean="0">
                <a:solidFill>
                  <a:srgbClr val="FF0000"/>
                </a:solidFill>
                <a:latin typeface="Arial Black" pitchFamily="34" charset="0"/>
              </a:rPr>
              <a:t>UH</a:t>
            </a:r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0" y="6553200"/>
            <a:ext cx="152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500" b="1" smtClean="0">
                <a:solidFill>
                  <a:srgbClr val="E6E6E6"/>
                </a:solidFill>
              </a:rPr>
              <a:t>ACM-GIS08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3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2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2672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12" descr="UH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410200"/>
          </a:xfrm>
        </p:spPr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7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60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30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" descr="UHLOG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9"/>
          <p:cNvSpPr txBox="1">
            <a:spLocks noChangeArrowheads="1"/>
          </p:cNvSpPr>
          <p:nvPr userDrawn="1"/>
        </p:nvSpPr>
        <p:spPr bwMode="auto">
          <a:xfrm>
            <a:off x="2362200" y="6488113"/>
            <a:ext cx="360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FF0000"/>
                </a:solidFill>
              </a:rPr>
              <a:t>Department of Computer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00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s.uh.edu/~ceick/pub.html" TargetMode="External"/><Relationship Id="rId2" Type="http://schemas.openxmlformats.org/officeDocument/2006/relationships/hyperlink" Target="http://www2.cs.uh.edu/~UH-DMML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cs.uh.edu/~ceick/ML/ML.html" TargetMode="External"/><Relationship Id="rId4" Type="http://schemas.openxmlformats.org/officeDocument/2006/relationships/hyperlink" Target="http://www2.cs.uh.edu/~ceick/DM/DM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s.uh.edu/~ceick/ML/ML.html" TargetMode="External"/><Relationship Id="rId2" Type="http://schemas.openxmlformats.org/officeDocument/2006/relationships/hyperlink" Target="http://www.cs.uh.edu/~ceick/kdd/JEL1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h.edu/~ceick/kdd/DEYWN11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chicago.org/Buildings/Building-Footprints/w2v3-isjw" TargetMode="External"/><Relationship Id="rId2" Type="http://schemas.openxmlformats.org/officeDocument/2006/relationships/hyperlink" Target="http://bloomington.in.gov/documents/viewDocument.php?document_id=2455;dir=building/buildingfootprints/sha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Research Focus of UH-DMML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Christoph</a:t>
            </a:r>
            <a:r>
              <a:rPr lang="en-US" dirty="0">
                <a:solidFill>
                  <a:srgbClr val="FF0000"/>
                </a:solidFill>
              </a:rPr>
              <a:t> F. </a:t>
            </a:r>
            <a:r>
              <a:rPr lang="en-US" dirty="0" err="1">
                <a:solidFill>
                  <a:srgbClr val="FF0000"/>
                </a:solidFill>
              </a:rPr>
              <a:t>Eick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57600" y="2895600"/>
            <a:ext cx="237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 flipH="1">
            <a:off x="6781800" y="2662238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/>
              <a:t>Geographical </a:t>
            </a:r>
          </a:p>
          <a:p>
            <a:pPr algn="ctr" eaLnBrk="1" hangingPunct="1"/>
            <a:r>
              <a:rPr lang="en-US" sz="2400" dirty="0"/>
              <a:t>Information Systems (GIS)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 flipH="1">
            <a:off x="3814763" y="43434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High Performance </a:t>
            </a:r>
          </a:p>
          <a:p>
            <a:pPr algn="ctr" eaLnBrk="1" hangingPunct="1"/>
            <a:r>
              <a:rPr lang="en-US" sz="2400"/>
              <a:t>Computing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 flipH="1">
            <a:off x="561975" y="2846388"/>
            <a:ext cx="205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Machine </a:t>
            </a:r>
          </a:p>
          <a:p>
            <a:pPr eaLnBrk="1" hangingPunct="1"/>
            <a:r>
              <a:rPr lang="en-US" sz="2400"/>
              <a:t>Learning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 flipH="1">
            <a:off x="3509963" y="1309389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/>
              <a:t>Data Analysis</a:t>
            </a:r>
            <a:endParaRPr lang="en-US" sz="2400" dirty="0"/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296863" y="6016625"/>
            <a:ext cx="7130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B050"/>
                </a:solidFill>
              </a:rPr>
              <a:t>Output</a:t>
            </a:r>
            <a:r>
              <a:rPr lang="en-US" sz="2000" dirty="0"/>
              <a:t>: Graduated 12 PhD students </a:t>
            </a:r>
            <a:r>
              <a:rPr lang="en-US" sz="2000" dirty="0" smtClean="0"/>
              <a:t>and 80 </a:t>
            </a:r>
            <a:r>
              <a:rPr lang="en-US" sz="2000" dirty="0" smtClean="0"/>
              <a:t>Master </a:t>
            </a:r>
            <a:r>
              <a:rPr lang="en-US" sz="2000" dirty="0"/>
              <a:t>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/>
              <a:t>Potential </a:t>
            </a:r>
            <a:r>
              <a:rPr lang="en-US" sz="3400" dirty="0" smtClean="0"/>
              <a:t>“Future” Topics</a:t>
            </a:r>
            <a:endParaRPr lang="en-US" sz="3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2133600"/>
          </a:xfrm>
        </p:spPr>
        <p:txBody>
          <a:bodyPr/>
          <a:lstStyle/>
          <a:p>
            <a:r>
              <a:rPr lang="en-US" sz="2400" dirty="0" smtClean="0"/>
              <a:t>Trajectory Classification and Prediction </a:t>
            </a:r>
          </a:p>
          <a:p>
            <a:r>
              <a:rPr lang="en-US" sz="2400" dirty="0" smtClean="0"/>
              <a:t>Creating Parallel Versions of </a:t>
            </a:r>
            <a:r>
              <a:rPr lang="en-US" sz="2400" dirty="0" smtClean="0"/>
              <a:t>Clustering </a:t>
            </a:r>
            <a:r>
              <a:rPr lang="en-US" sz="2400" dirty="0" smtClean="0"/>
              <a:t>Algorithms</a:t>
            </a:r>
          </a:p>
          <a:p>
            <a:r>
              <a:rPr lang="en-US" sz="2400" dirty="0" smtClean="0"/>
              <a:t>Models for the Evolution of Spatial Datasets</a:t>
            </a:r>
          </a:p>
          <a:p>
            <a:r>
              <a:rPr lang="en-US" sz="2400" dirty="0" smtClean="0"/>
              <a:t>Urban Computing </a:t>
            </a:r>
          </a:p>
          <a:p>
            <a:r>
              <a:rPr lang="en-US" sz="2400" dirty="0" smtClean="0"/>
              <a:t>Educational Data Mining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694112"/>
            <a:ext cx="141605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38575"/>
            <a:ext cx="12954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3733800"/>
            <a:ext cx="1384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954713" y="3944937"/>
            <a:ext cx="720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6989763" y="4408487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Ozone Hotspot</a:t>
            </a:r>
          </a:p>
          <a:p>
            <a:pPr eaLnBrk="1" hangingPunct="1"/>
            <a:r>
              <a:rPr lang="en-US"/>
              <a:t>Evolution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841375" y="3524250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3p</a:t>
            </a: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2689225" y="3500437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5p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4784725" y="3668712"/>
            <a:ext cx="41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7p</a:t>
            </a:r>
          </a:p>
        </p:txBody>
      </p:sp>
    </p:spTree>
    <p:extLst>
      <p:ext uri="{BB962C8B-B14F-4D97-AF65-F5344CB8AC3E}">
        <p14:creationId xmlns:p14="http://schemas.microsoft.com/office/powerpoint/2010/main" val="1483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Some UH-DMML Graduates 1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Christoph F. Eick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2460625"/>
            <a:ext cx="4516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ctr"/>
            <a:r>
              <a:rPr lang="en-US"/>
              <a:t>Dr. Wei Ding,  Assistant Professor Department of Computer Science, </a:t>
            </a:r>
            <a:r>
              <a:rPr lang="en-US">
                <a:solidFill>
                  <a:srgbClr val="FF0000"/>
                </a:solidFill>
              </a:rPr>
              <a:t>University of Massachusetts</a:t>
            </a:r>
            <a:r>
              <a:rPr lang="en-US"/>
              <a:t>, Boston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772025"/>
            <a:ext cx="5680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552825"/>
            <a:ext cx="11572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351088" y="5305425"/>
            <a:ext cx="4719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Sharon M. Tuttle, Professor,</a:t>
            </a:r>
          </a:p>
          <a:p>
            <a:pPr algn="ctr" eaLnBrk="1" hangingPunct="1"/>
            <a:r>
              <a:rPr lang="en-US"/>
              <a:t>Department of Computer Science,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Humboldt State University</a:t>
            </a:r>
            <a:r>
              <a:rPr lang="en-US"/>
              <a:t>, Arcata, California</a:t>
            </a:r>
          </a:p>
        </p:txBody>
      </p:sp>
      <p:pic>
        <p:nvPicPr>
          <p:cNvPr id="5128" name="Picture 8" descr="untitled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595438"/>
            <a:ext cx="31797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03763" y="23479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Tae-wan Ryu, Professor, </a:t>
            </a:r>
          </a:p>
          <a:p>
            <a:pPr algn="ctr"/>
            <a:r>
              <a:rPr lang="en-US"/>
              <a:t>Department of Computer Science, </a:t>
            </a:r>
            <a:r>
              <a:rPr lang="en-US">
                <a:solidFill>
                  <a:srgbClr val="FF0000"/>
                </a:solidFill>
              </a:rPr>
              <a:t>California State University</a:t>
            </a:r>
            <a:r>
              <a:rPr lang="en-US"/>
              <a:t>, Fullerton</a:t>
            </a:r>
          </a:p>
        </p:txBody>
      </p:sp>
      <p:pic>
        <p:nvPicPr>
          <p:cNvPr id="5130" name="Picture 11" descr="http://t0.gstatic.com/images?q=tbn:ANd9GcTEoKgI3aLEGDgAC9IGs6xyMEvIyAELBLad3d4pVc1tftSJin4A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3125"/>
            <a:ext cx="1447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8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Some UH-DMML Graduates 2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Christoph F. Eick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439738" y="838200"/>
            <a:ext cx="8124825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latin typeface="+mj-lt"/>
              </a:rPr>
              <a:t>Ruth Miller </a:t>
            </a:r>
            <a:r>
              <a:rPr lang="en-US" dirty="0"/>
              <a:t>Ruth Miller, PhD Washington </a:t>
            </a:r>
            <a:r>
              <a:rPr lang="en-US" dirty="0" smtClean="0"/>
              <a:t>University </a:t>
            </a:r>
            <a:r>
              <a:rPr lang="en-US" dirty="0"/>
              <a:t>in St. Louis, Postdoc - Midwest Alcohol Research Center, Department of Psychiatry. Adjunct Instructor - Department of Computer </a:t>
            </a:r>
            <a:r>
              <a:rPr lang="en-US" dirty="0" smtClean="0"/>
              <a:t>Science</a:t>
            </a: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Chun-sheng Chen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PhD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Amazon, Seattle (analyzing web traffic)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b="1" dirty="0" err="1" smtClean="0"/>
              <a:t>Rachsuda</a:t>
            </a:r>
            <a:r>
              <a:rPr lang="en-US" b="1" dirty="0" smtClean="0"/>
              <a:t> </a:t>
            </a:r>
            <a:r>
              <a:rPr lang="en-US" b="1" dirty="0" err="1" smtClean="0"/>
              <a:t>Jiamthapthaksin</a:t>
            </a:r>
            <a:r>
              <a:rPr lang="en-US" dirty="0" smtClean="0"/>
              <a:t> PhD Lecturer </a:t>
            </a:r>
            <a:r>
              <a:rPr lang="en-US" i="1" dirty="0" smtClean="0"/>
              <a:t>Assumption University</a:t>
            </a:r>
            <a:r>
              <a:rPr lang="en-US" dirty="0" smtClean="0"/>
              <a:t>, Bangkok, Thailand 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Justin Thomas  </a:t>
            </a:r>
            <a:r>
              <a:rPr lang="en-US" dirty="0" smtClean="0">
                <a:latin typeface="+mj-lt"/>
              </a:rPr>
              <a:t>MS Section Supervisor at Johns Hopkins University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Applied Physics Laboratory</a:t>
            </a: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Mei-</a:t>
            </a:r>
            <a:r>
              <a:rPr lang="en-US" b="1" dirty="0" err="1" smtClean="0">
                <a:latin typeface="+mj-lt"/>
              </a:rPr>
              <a:t>kang</a:t>
            </a:r>
            <a:r>
              <a:rPr lang="en-US" b="1" dirty="0" smtClean="0">
                <a:latin typeface="+mj-lt"/>
              </a:rPr>
              <a:t> Wu </a:t>
            </a:r>
            <a:r>
              <a:rPr lang="en-US" dirty="0" smtClean="0">
                <a:latin typeface="+mj-lt"/>
              </a:rPr>
              <a:t>MS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Microsoft, Bellevue, Washington </a:t>
            </a: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endParaRPr lang="en-US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Jing Wang </a:t>
            </a:r>
            <a:r>
              <a:rPr lang="en-US" dirty="0" smtClean="0">
                <a:latin typeface="+mj-lt"/>
              </a:rPr>
              <a:t>MS AOL, California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19" y="3357572"/>
            <a:ext cx="719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3338" y="0"/>
            <a:ext cx="9144001" cy="647700"/>
          </a:xfrm>
        </p:spPr>
        <p:txBody>
          <a:bodyPr/>
          <a:lstStyle/>
          <a:p>
            <a:r>
              <a:rPr lang="en-US" sz="2600" b="1" smtClean="0"/>
              <a:t>UH-DMML Mission Statement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1323975"/>
            <a:ext cx="88392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The Data Mining and Machine Learning Group</a:t>
            </a:r>
            <a:r>
              <a:rPr lang="en-US" dirty="0"/>
              <a:t> at the University of Houston aims </a:t>
            </a:r>
          </a:p>
          <a:p>
            <a:pPr>
              <a:defRPr/>
            </a:pPr>
            <a:r>
              <a:rPr lang="en-US" dirty="0"/>
              <a:t>at the development of data analysis, data mining, and machine-learning techniques </a:t>
            </a:r>
          </a:p>
          <a:p>
            <a:pPr>
              <a:defRPr/>
            </a:pPr>
            <a:r>
              <a:rPr lang="en-US" dirty="0"/>
              <a:t>and to apply those techniques to challenging problems in geology, astronomy, </a:t>
            </a:r>
            <a:r>
              <a:rPr lang="en-US" dirty="0" smtClean="0"/>
              <a:t>urban computing, </a:t>
            </a:r>
            <a:r>
              <a:rPr lang="en-US" dirty="0"/>
              <a:t> </a:t>
            </a:r>
            <a:r>
              <a:rPr lang="en-US" dirty="0" smtClean="0"/>
              <a:t>ecology, environmental </a:t>
            </a:r>
            <a:r>
              <a:rPr lang="en-US" dirty="0"/>
              <a:t>sciences, </a:t>
            </a:r>
            <a:r>
              <a:rPr lang="en-US" dirty="0" smtClean="0"/>
              <a:t>web advertising and </a:t>
            </a:r>
            <a:r>
              <a:rPr lang="en-US" dirty="0"/>
              <a:t>medicine. In general, our research </a:t>
            </a:r>
            <a:r>
              <a:rPr lang="en-US" dirty="0" smtClean="0"/>
              <a:t>group </a:t>
            </a:r>
            <a:r>
              <a:rPr lang="en-US" dirty="0"/>
              <a:t>has a strong background in the areas of clustering and spatial data mining. </a:t>
            </a:r>
            <a:r>
              <a:rPr lang="en-US" dirty="0" smtClean="0"/>
              <a:t>Areas </a:t>
            </a:r>
            <a:r>
              <a:rPr lang="en-US" dirty="0"/>
              <a:t>of our current research include: </a:t>
            </a:r>
            <a:r>
              <a:rPr lang="en-US" dirty="0" smtClean="0"/>
              <a:t>clustering algorithms with </a:t>
            </a:r>
            <a:r>
              <a:rPr lang="en-US" dirty="0"/>
              <a:t>plug-in fitness functions, </a:t>
            </a:r>
            <a:r>
              <a:rPr lang="en-US" dirty="0" smtClean="0"/>
              <a:t>association analysis, mining related spatial data sets, patch-based prediction techniques, summarizing the composition of spatial datasets, change </a:t>
            </a:r>
            <a:r>
              <a:rPr lang="en-US" dirty="0"/>
              <a:t>and progression analysis, </a:t>
            </a:r>
            <a:r>
              <a:rPr lang="en-US" dirty="0" smtClean="0"/>
              <a:t>and data mining with a lot of cores.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http://www2.cs.uh.edu/~UH-DMML/index.html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Research Group Publications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http://www2.cs.uh.edu/~ceick/pub.html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Data Mining Course Website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http://www2.cs.uh.edu/~</a:t>
            </a:r>
            <a:r>
              <a:rPr lang="en-US" dirty="0" smtClean="0">
                <a:hlinkClick r:id="rId4"/>
              </a:rPr>
              <a:t>ceick/DM/DM.html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dirty="0" smtClean="0"/>
              <a:t>Machine Learning Course </a:t>
            </a:r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http://www2.cs.uh.edu/~</a:t>
            </a:r>
            <a:r>
              <a:rPr lang="en-US" dirty="0" smtClean="0">
                <a:hlinkClick r:id="rId5"/>
              </a:rPr>
              <a:t>ceick/ML/ML.html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3316" name="TextBox 19"/>
          <p:cNvSpPr txBox="1">
            <a:spLocks noChangeArrowheads="1"/>
          </p:cNvSpPr>
          <p:nvPr/>
        </p:nvSpPr>
        <p:spPr bwMode="auto">
          <a:xfrm>
            <a:off x="8094663" y="6475413"/>
            <a:ext cx="107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</a:rPr>
              <a:t>Ch. Eick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3338" y="0"/>
            <a:ext cx="9144001" cy="647700"/>
          </a:xfrm>
        </p:spPr>
        <p:txBody>
          <a:bodyPr/>
          <a:lstStyle/>
          <a:p>
            <a:r>
              <a:rPr lang="en-US" sz="2600" b="1" dirty="0" smtClean="0"/>
              <a:t>Reading Material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838200"/>
            <a:ext cx="9169399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 smtClean="0"/>
              <a:t>Urban Computing/Spatial Clustering</a:t>
            </a:r>
            <a:r>
              <a:rPr lang="en-US" dirty="0" smtClean="0"/>
              <a:t>: SIGKDD Urban Computing Workshop 2013 Paper</a:t>
            </a:r>
          </a:p>
          <a:p>
            <a:pPr>
              <a:defRPr/>
            </a:pPr>
            <a:r>
              <a:rPr lang="en-US" b="1" dirty="0" smtClean="0"/>
              <a:t>Agglomerative Clustering</a:t>
            </a:r>
            <a:r>
              <a:rPr lang="en-US" dirty="0" smtClean="0"/>
              <a:t>: </a:t>
            </a:r>
            <a:r>
              <a:rPr lang="en-US" sz="900" dirty="0"/>
              <a:t>R. </a:t>
            </a:r>
            <a:r>
              <a:rPr lang="en-US" sz="900" dirty="0" err="1"/>
              <a:t>Jiamthapthaksin</a:t>
            </a:r>
            <a:r>
              <a:rPr lang="en-US" sz="900" dirty="0"/>
              <a:t>, C. F. </a:t>
            </a:r>
            <a:r>
              <a:rPr lang="en-US" sz="900" dirty="0" err="1"/>
              <a:t>Eick</a:t>
            </a:r>
            <a:r>
              <a:rPr lang="en-US" sz="900" dirty="0"/>
              <a:t>, and S. Lee, </a:t>
            </a:r>
            <a:r>
              <a:rPr lang="en-US" sz="900" i="1" dirty="0">
                <a:hlinkClick r:id="rId2"/>
              </a:rPr>
              <a:t>GAC-GEO: A Generic Agglomerative Clustering Framework for Geo-referenced Datasets</a:t>
            </a:r>
            <a:r>
              <a:rPr lang="en-US" sz="900" dirty="0"/>
              <a:t>, in Knowledge and Information Systems (KAIS).</a:t>
            </a:r>
          </a:p>
          <a:p>
            <a:pPr>
              <a:defRPr/>
            </a:pPr>
            <a:r>
              <a:rPr lang="en-US" b="1" dirty="0" smtClean="0"/>
              <a:t>Patch-based Prediction Techniques</a:t>
            </a:r>
            <a:r>
              <a:rPr lang="en-US" dirty="0" smtClean="0"/>
              <a:t>: MLDM 2013 Paper, ACM-GIS 2010 Paper</a:t>
            </a:r>
            <a:endParaRPr lang="en-US" dirty="0"/>
          </a:p>
          <a:p>
            <a:pPr>
              <a:defRPr/>
            </a:pPr>
            <a:r>
              <a:rPr lang="en-US" b="1" dirty="0" smtClean="0"/>
              <a:t>Data Mining with a lot of Cores</a:t>
            </a:r>
            <a:r>
              <a:rPr lang="en-US" dirty="0" smtClean="0"/>
              <a:t>: </a:t>
            </a:r>
            <a:r>
              <a:rPr lang="en-US" dirty="0" err="1" smtClean="0"/>
              <a:t>ParCo</a:t>
            </a:r>
            <a:r>
              <a:rPr lang="en-US" dirty="0" smtClean="0"/>
              <a:t> 2011 Paper</a:t>
            </a:r>
          </a:p>
          <a:p>
            <a:pPr>
              <a:defRPr/>
            </a:pPr>
            <a:r>
              <a:rPr lang="en-US" b="1" dirty="0" smtClean="0"/>
              <a:t>GIS/Creating Polygon Models</a:t>
            </a:r>
            <a:r>
              <a:rPr lang="en-US" dirty="0" smtClean="0"/>
              <a:t>: ACM-GIS 2013 Submission</a:t>
            </a:r>
          </a:p>
          <a:p>
            <a:pPr>
              <a:defRPr/>
            </a:pPr>
            <a:r>
              <a:rPr lang="en-US" b="1" dirty="0" smtClean="0"/>
              <a:t>Machine Learning Course </a:t>
            </a:r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http://www2.cs.uh.edu/~</a:t>
            </a:r>
            <a:r>
              <a:rPr lang="en-US" dirty="0" smtClean="0">
                <a:hlinkClick r:id="rId3"/>
              </a:rPr>
              <a:t>ceick/ML/ML.html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dirty="0" smtClean="0"/>
              <a:t>Collocation Mining</a:t>
            </a:r>
            <a:r>
              <a:rPr lang="en-US" dirty="0" smtClean="0"/>
              <a:t>: ACM-GIS 2008 Paper</a:t>
            </a:r>
          </a:p>
          <a:p>
            <a:pPr>
              <a:defRPr/>
            </a:pPr>
            <a:r>
              <a:rPr lang="en-US" b="1" dirty="0" smtClean="0"/>
              <a:t>Spatial Clustering and Association Analysis</a:t>
            </a:r>
            <a:r>
              <a:rPr lang="en-US" dirty="0" smtClean="0"/>
              <a:t>: </a:t>
            </a:r>
            <a:r>
              <a:rPr lang="en-US" sz="900" dirty="0"/>
              <a:t>W. Ding, C. F. </a:t>
            </a:r>
            <a:r>
              <a:rPr lang="en-US" sz="900" dirty="0" err="1"/>
              <a:t>Eick</a:t>
            </a:r>
            <a:r>
              <a:rPr lang="en-US" sz="900" dirty="0"/>
              <a:t>, X. Yuan, J. Wang, and J.-P. </a:t>
            </a:r>
            <a:r>
              <a:rPr lang="en-US" sz="900" dirty="0" err="1"/>
              <a:t>Nicot</a:t>
            </a:r>
            <a:r>
              <a:rPr lang="en-US" sz="900" dirty="0"/>
              <a:t>, </a:t>
            </a:r>
            <a:r>
              <a:rPr lang="en-US" sz="900" i="1" dirty="0">
                <a:hlinkClick r:id="rId4"/>
              </a:rPr>
              <a:t>A Framework for Regional Association Rule Mining and Scoping in Spatial Datasets</a:t>
            </a:r>
            <a:r>
              <a:rPr lang="en-US" sz="900" dirty="0"/>
              <a:t>, </a:t>
            </a:r>
            <a:r>
              <a:rPr lang="en-US" sz="900" dirty="0" err="1"/>
              <a:t>Geoinformatica</a:t>
            </a:r>
            <a:r>
              <a:rPr lang="en-US" sz="900" dirty="0"/>
              <a:t> (2011) 15:1-28, DOI 10.1007/s10707-010-0111-6, January 2011</a:t>
            </a:r>
            <a:r>
              <a:rPr lang="en-US" sz="900" dirty="0" smtClean="0"/>
              <a:t>.</a:t>
            </a:r>
          </a:p>
          <a:p>
            <a:pPr>
              <a:defRPr/>
            </a:pPr>
            <a:r>
              <a:rPr lang="en-US" b="1" dirty="0" smtClean="0"/>
              <a:t>Supervised Clustering: </a:t>
            </a:r>
            <a:r>
              <a:rPr lang="en-US" dirty="0" smtClean="0"/>
              <a:t>TAI 2005 Paper </a:t>
            </a:r>
            <a:endParaRPr lang="en-US" b="1" dirty="0"/>
          </a:p>
          <a:p>
            <a:pPr>
              <a:defRPr/>
            </a:pPr>
            <a:endParaRPr lang="en-US" dirty="0"/>
          </a:p>
        </p:txBody>
      </p:sp>
      <p:sp>
        <p:nvSpPr>
          <p:cNvPr id="13316" name="TextBox 19"/>
          <p:cNvSpPr txBox="1">
            <a:spLocks noChangeArrowheads="1"/>
          </p:cNvSpPr>
          <p:nvPr/>
        </p:nvSpPr>
        <p:spPr bwMode="auto">
          <a:xfrm>
            <a:off x="8094663" y="6475413"/>
            <a:ext cx="107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</a:rPr>
              <a:t>Ch. Eick</a:t>
            </a:r>
          </a:p>
        </p:txBody>
      </p:sp>
    </p:spTree>
    <p:extLst>
      <p:ext uri="{BB962C8B-B14F-4D97-AF65-F5344CB8AC3E}">
        <p14:creationId xmlns:p14="http://schemas.microsoft.com/office/powerpoint/2010/main" val="16606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400" dirty="0" smtClean="0"/>
              <a:t>What Courses Should You Take to Conduct Research in this Research Group?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762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thaiDist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150000"/>
              <a:defRPr/>
            </a:pPr>
            <a:endParaRPr lang="en-US" dirty="0"/>
          </a:p>
          <a:p>
            <a:pPr marL="571500" indent="-571500" algn="thaiDist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romanUcPeriod"/>
              <a:defRPr/>
            </a:pPr>
            <a:r>
              <a:rPr lang="en-US" sz="3200" dirty="0" smtClean="0"/>
              <a:t> Data </a:t>
            </a:r>
            <a:r>
              <a:rPr lang="en-US" sz="3200" dirty="0"/>
              <a:t>Mining </a:t>
            </a:r>
            <a:endParaRPr lang="en-US" sz="3200" dirty="0" smtClean="0"/>
          </a:p>
          <a:p>
            <a:pPr marL="571500" indent="-571500" algn="thaiDist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romanUcPeriod"/>
              <a:defRPr/>
            </a:pPr>
            <a:r>
              <a:rPr lang="en-US" sz="3200" dirty="0" smtClean="0"/>
              <a:t>Machine </a:t>
            </a:r>
            <a:r>
              <a:rPr lang="en-US" sz="3200" dirty="0"/>
              <a:t>Learning</a:t>
            </a:r>
          </a:p>
          <a:p>
            <a:pPr marL="571500" indent="-571500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romanUcPeriod"/>
              <a:defRPr/>
            </a:pPr>
            <a:r>
              <a:rPr lang="en-US" sz="3200" dirty="0" smtClean="0"/>
              <a:t>Parallel Programming, </a:t>
            </a:r>
            <a:r>
              <a:rPr lang="en-US" sz="3200" dirty="0"/>
              <a:t>AI, Software Design, </a:t>
            </a:r>
            <a:r>
              <a:rPr lang="en-US" sz="3200" dirty="0" smtClean="0"/>
              <a:t>  Data </a:t>
            </a:r>
            <a:r>
              <a:rPr lang="en-US" sz="3200" dirty="0"/>
              <a:t>Structures, Databases, </a:t>
            </a:r>
            <a:r>
              <a:rPr lang="en-US" sz="3200" dirty="0" smtClean="0"/>
              <a:t>Big Data, Visualization</a:t>
            </a:r>
            <a:r>
              <a:rPr lang="en-US" sz="3200" dirty="0" smtClean="0"/>
              <a:t>, Evolutionary Computing, Image Processing, GIS courses, Geometry, Optimization. </a:t>
            </a:r>
            <a:endParaRPr lang="en-US" sz="3200" dirty="0"/>
          </a:p>
          <a:p>
            <a:pPr marL="457200" indent="-457200" algn="thaiDist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endParaRPr lang="en-US" sz="3200" dirty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</a:t>
            </a:r>
            <a:r>
              <a:rPr lang="en-US" dirty="0" smtClean="0"/>
              <a:t>Areas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39238" cy="54864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dirty="0" smtClean="0">
                <a:latin typeface="Bookman Old Style" pitchFamily="18" charset="0"/>
              </a:rPr>
              <a:t>Clustering </a:t>
            </a:r>
            <a:r>
              <a:rPr lang="en-US" dirty="0" smtClean="0">
                <a:latin typeface="Bookman Old Style" pitchFamily="18" charset="0"/>
              </a:rPr>
              <a:t>and Summary Generation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Spatial Data Mining and Analyzing Spatial Data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dirty="0" smtClean="0">
                <a:latin typeface="Bookman Old Style" pitchFamily="18" charset="0"/>
              </a:rPr>
              <a:t>Association Analysis (Correlation Mining, Colocation Mining, Sequence Mining)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dirty="0" smtClean="0">
                <a:latin typeface="Bookman Old Style" pitchFamily="18" charset="0"/>
              </a:rPr>
              <a:t>Helping Scientists to Understand and Summarize their Data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dirty="0" smtClean="0">
                <a:latin typeface="Bookman Old Style" pitchFamily="18" charset="0"/>
              </a:rPr>
              <a:t>Classification and Prediction </a:t>
            </a:r>
          </a:p>
          <a:p>
            <a:pPr marL="914400" lvl="1" indent="-514350" eaLnBrk="1" hangingPunct="1">
              <a:buFont typeface="Wingdings" pitchFamily="2" charset="2"/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864475" y="6473825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7173" name="Picture 5" descr="cei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3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ei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0"/>
            <a:ext cx="4873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762000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One focus is on developing novel data mining (and other)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algorithms and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novel interestingness (and other) measures.</a:t>
            </a:r>
            <a:endParaRPr lang="en-US" sz="2400" kern="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Other research centers on developing methods to make sense of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data /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to summarize data. </a:t>
            </a:r>
            <a:endParaRPr lang="en-US" sz="2400" kern="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Application-driven approach: Find interesting and important datasets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develop frameworks and algorithms that produce “something useful” for those datasets</a:t>
            </a:r>
            <a:endParaRPr lang="en-US" sz="2400" kern="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Some of our work is experimental in nature.</a:t>
            </a:r>
            <a:endParaRPr lang="en-US" sz="2400" kern="0" dirty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Occasionally, we try to solve theoretical problems, but this is not the main focus!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Work is kind of “hands on”. 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150000"/>
              <a:buFont typeface="+mj-lt"/>
              <a:buAutoNum type="arabicPeriod"/>
              <a:defRPr/>
            </a:pPr>
            <a:r>
              <a:rPr lang="en-US" sz="2400" kern="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kern="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Team work is encouraged. </a:t>
            </a:r>
            <a:endParaRPr lang="en-US" sz="2400" kern="0" dirty="0">
              <a:latin typeface="+mn-lt"/>
            </a:endParaRPr>
          </a:p>
        </p:txBody>
      </p:sp>
      <p:sp>
        <p:nvSpPr>
          <p:cNvPr id="16395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1639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Characteristics of the </a:t>
            </a:r>
            <a:r>
              <a:rPr lang="en-US" sz="2800" dirty="0" smtClean="0"/>
              <a:t>Work We Do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400" dirty="0" smtClean="0"/>
              <a:t>Current and Recent Research Projects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839200" cy="2133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Mining POI Datasets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Patch-based </a:t>
            </a:r>
            <a:r>
              <a:rPr lang="en-US" sz="2400" dirty="0" smtClean="0"/>
              <a:t>Prediction Techniques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Doing Things With and For Polygons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Non-Traditional Clustering </a:t>
            </a:r>
            <a:r>
              <a:rPr lang="en-US" sz="2400" dirty="0" smtClean="0"/>
              <a:t>Algorithms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Collocation Mining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…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27888" y="6488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Christoph</a:t>
            </a:r>
            <a:r>
              <a:rPr lang="en-US" dirty="0">
                <a:solidFill>
                  <a:srgbClr val="FF0000"/>
                </a:solidFill>
              </a:rPr>
              <a:t> F. </a:t>
            </a:r>
            <a:r>
              <a:rPr lang="en-US" dirty="0" err="1">
                <a:solidFill>
                  <a:srgbClr val="FF0000"/>
                </a:solidFill>
              </a:rPr>
              <a:t>Eick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1274" y="0"/>
            <a:ext cx="8280400" cy="838200"/>
          </a:xfrm>
        </p:spPr>
        <p:txBody>
          <a:bodyPr/>
          <a:lstStyle/>
          <a:p>
            <a:r>
              <a:rPr lang="en-US" dirty="0" smtClean="0"/>
              <a:t>Mining POI Datasets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600" b="1" dirty="0" smtClean="0"/>
              <a:t>Motivation:</a:t>
            </a:r>
          </a:p>
          <a:p>
            <a:r>
              <a:rPr lang="en-US" sz="1600" dirty="0"/>
              <a:t>A lot of POI datasets (e.g. in Google Earth) are becoming available now. </a:t>
            </a:r>
          </a:p>
          <a:p>
            <a:r>
              <a:rPr lang="en-US" sz="1200" dirty="0" smtClean="0">
                <a:hlinkClick r:id="rId2" tooltip="http://bloomington.in.gov/documents/viewDocument.php?document_id=2455;dir=building/buildingfootprints/shape"/>
              </a:rPr>
              <a:t>http</a:t>
            </a:r>
            <a:r>
              <a:rPr lang="en-US" sz="1200" dirty="0">
                <a:hlinkClick r:id="rId2" tooltip="http://bloomington.in.gov/documents/viewDocument.php?document_id=2455;dir=building/buildingfootprints/shape"/>
              </a:rPr>
              <a:t>://</a:t>
            </a:r>
            <a:r>
              <a:rPr lang="en-US" sz="1200" dirty="0" smtClean="0">
                <a:hlinkClick r:id="rId2" tooltip="http://bloomington.in.gov/documents/viewDocument.php?document_id=2455;dir=building/buildingfootprints/shape"/>
              </a:rPr>
              <a:t>bloomington.in.gov/documents/viewDocument.php?document_id=2455;dir=building/buildingfootprints/shape</a:t>
            </a:r>
            <a:endParaRPr lang="en-US" sz="1200" dirty="0" smtClean="0"/>
          </a:p>
          <a:p>
            <a:r>
              <a:rPr lang="en-US" sz="1200" dirty="0">
                <a:hlinkClick r:id="rId3" tooltip="https://data.cityofchicago.org/Buildings/Building-Footprints/w2v3-isjw"/>
              </a:rPr>
              <a:t>https://</a:t>
            </a:r>
            <a:r>
              <a:rPr lang="en-US" sz="1200" dirty="0" smtClean="0">
                <a:hlinkClick r:id="rId3" tooltip="https://data.cityofchicago.org/Buildings/Building-Footprints/w2v3-isjw"/>
              </a:rPr>
              <a:t>data.cityofchicago.org/Buildings/Building-Footprints/w2v3-isjw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600" dirty="0" smtClean="0"/>
              <a:t>Buildings of the City of Chicago (830,000 Polygons) :</a:t>
            </a:r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Challenges:</a:t>
            </a:r>
          </a:p>
          <a:p>
            <a:r>
              <a:rPr lang="en-US" sz="2000" dirty="0" smtClean="0"/>
              <a:t>Extract Valuable Knowledge from such datasets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i="1" dirty="0" smtClean="0">
                <a:sym typeface="Wingdings" pitchFamily="2" charset="2"/>
              </a:rPr>
              <a:t>Data Mining</a:t>
            </a:r>
          </a:p>
          <a:p>
            <a:r>
              <a:rPr lang="en-US" sz="2000" dirty="0" smtClean="0">
                <a:sym typeface="Wingdings" pitchFamily="2" charset="2"/>
              </a:rPr>
              <a:t>Facilitate Querying and Visualizing of such dataset </a:t>
            </a:r>
            <a:r>
              <a:rPr lang="en-US" sz="2000" i="1" dirty="0" smtClean="0">
                <a:sym typeface="Wingdings" pitchFamily="2" charset="2"/>
              </a:rPr>
              <a:t>HPC </a:t>
            </a:r>
            <a:r>
              <a:rPr lang="en-US" sz="2000" dirty="0" smtClean="0">
                <a:sym typeface="Wingdings" pitchFamily="2" charset="2"/>
              </a:rPr>
              <a:t>/ </a:t>
            </a:r>
            <a:r>
              <a:rPr lang="en-US" sz="2000" i="1" dirty="0" err="1" smtClean="0">
                <a:sym typeface="Wingdings" pitchFamily="2" charset="2"/>
              </a:rPr>
              <a:t>BigData</a:t>
            </a:r>
            <a:r>
              <a:rPr lang="en-US" sz="2000" i="1" dirty="0" smtClean="0">
                <a:sym typeface="Wingdings" pitchFamily="2" charset="2"/>
              </a:rPr>
              <a:t> Initiative</a:t>
            </a:r>
            <a:endParaRPr lang="en-US" sz="2000" i="1" dirty="0" smtClean="0"/>
          </a:p>
        </p:txBody>
      </p:sp>
      <p:pic>
        <p:nvPicPr>
          <p:cNvPr id="24579" name="Picture 3" descr="C:\Users\8yetula8\Desktop\Capture-OpenJUMP-1\Capture-OpenJUMP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2438400"/>
            <a:ext cx="4897395" cy="26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8yetula8\Desktop\Capture-OpenJUMP-1\Capture-OpenJU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92" y="2438400"/>
            <a:ext cx="3332208" cy="26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Patch-based Prediction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New Algorithms for Regression Tree Induction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New Decision Tree Induction Algorithms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Multi-Target Regression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Spatial Prediction Techniques </a:t>
            </a:r>
            <a:endParaRPr lang="en-US" dirty="0"/>
          </a:p>
        </p:txBody>
      </p:sp>
      <p:sp>
        <p:nvSpPr>
          <p:cNvPr id="9219" name="TextBox 19"/>
          <p:cNvSpPr txBox="1">
            <a:spLocks noChangeArrowheads="1"/>
          </p:cNvSpPr>
          <p:nvPr/>
        </p:nvSpPr>
        <p:spPr bwMode="auto">
          <a:xfrm>
            <a:off x="8094663" y="6475413"/>
            <a:ext cx="107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</a:rPr>
              <a:t>Ch. Eick</a:t>
            </a:r>
          </a:p>
        </p:txBody>
      </p:sp>
      <p:pic>
        <p:nvPicPr>
          <p:cNvPr id="7" name="Picture 12" descr="REG2_boundar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91820"/>
            <a:ext cx="4191000" cy="31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sz="3600" dirty="0"/>
              <a:t>Doing Things With and For Polygons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39238" cy="54864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Clustering Polygons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Using Polygons as Models for Spatial Clusters</a:t>
            </a:r>
            <a:endParaRPr lang="en-US" sz="2200" dirty="0">
              <a:latin typeface="Bookman Old Style" pitchFamily="18" charset="0"/>
            </a:endParaRP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Fitting Polygons to Points Clouds 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Computing Boundaries Between Spatial Clusters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2200" dirty="0" smtClean="0">
                <a:latin typeface="Bookman Old Style" pitchFamily="18" charset="0"/>
              </a:rPr>
              <a:t>Measuring Emptiness in Polygons </a:t>
            </a:r>
          </a:p>
          <a:p>
            <a:pPr marL="914400" lvl="1" indent="-514350" eaLnBrk="1" hangingPunct="1">
              <a:buFont typeface="Wingdings" pitchFamily="2" charset="2"/>
              <a:buNone/>
            </a:pPr>
            <a:endParaRPr lang="en-US" sz="2000" dirty="0" smtClean="0">
              <a:latin typeface="Bookman Old Style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864475" y="6473825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pic>
        <p:nvPicPr>
          <p:cNvPr id="50178" name="Picture 2" descr="C:\Users\8yetula8\Desktop\KPlaceScopeP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3" y="3810000"/>
            <a:ext cx="4705786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12-06-14 at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10000" cy="247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Non-Traditional Clustering Algorithms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869238" y="648811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UH-DMML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134938" y="1647825"/>
            <a:ext cx="327501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Clustering Algorithms </a:t>
            </a:r>
          </a:p>
          <a:p>
            <a:pPr algn="ctr" eaLnBrk="1" hangingPunct="1"/>
            <a:r>
              <a:rPr lang="en-US"/>
              <a:t>With plug-in Fitness Functions</a:t>
            </a: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151216" y="1689100"/>
            <a:ext cx="186467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Mining</a:t>
            </a:r>
          </a:p>
          <a:p>
            <a:pPr algn="ctr" eaLnBrk="1" hangingPunct="1"/>
            <a:r>
              <a:rPr lang="en-US" dirty="0" err="1" smtClean="0"/>
              <a:t>Spatio</a:t>
            </a:r>
            <a:r>
              <a:rPr lang="en-US" dirty="0" smtClean="0"/>
              <a:t>-Temporal</a:t>
            </a:r>
          </a:p>
          <a:p>
            <a:pPr algn="ctr" eaLnBrk="1" hangingPunct="1"/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3825081" y="4356209"/>
            <a:ext cx="21351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Parallel Computing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331281" y="4217987"/>
            <a:ext cx="187743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Prototype-based</a:t>
            </a:r>
          </a:p>
          <a:p>
            <a:pPr algn="ctr" eaLnBrk="1" hangingPunct="1"/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3591243" y="5294313"/>
            <a:ext cx="2827338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Randomized Hill Climbing</a:t>
            </a:r>
          </a:p>
          <a:p>
            <a:pPr algn="ctr" eaLnBrk="1" hangingPunct="1"/>
            <a:r>
              <a:rPr lang="en-US"/>
              <a:t>With a Lot of Cores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905000" y="533400"/>
            <a:ext cx="2743200" cy="1114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48200" y="533400"/>
            <a:ext cx="3124200" cy="1155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8200" idx="0"/>
          </p:cNvCxnSpPr>
          <p:nvPr/>
        </p:nvCxnSpPr>
        <p:spPr>
          <a:xfrm flipH="1">
            <a:off x="1270000" y="2293938"/>
            <a:ext cx="25400" cy="1924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199" idx="1"/>
            <a:endCxn id="8200" idx="3"/>
          </p:cNvCxnSpPr>
          <p:nvPr/>
        </p:nvCxnSpPr>
        <p:spPr>
          <a:xfrm flipH="1">
            <a:off x="2208718" y="4541153"/>
            <a:ext cx="1616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199" idx="2"/>
          </p:cNvCxnSpPr>
          <p:nvPr/>
        </p:nvCxnSpPr>
        <p:spPr>
          <a:xfrm flipH="1">
            <a:off x="4891881" y="4726096"/>
            <a:ext cx="794" cy="568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057119" y="2646990"/>
            <a:ext cx="205697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Agglomerative</a:t>
            </a:r>
          </a:p>
          <a:p>
            <a:pPr algn="ctr" eaLnBrk="1" hangingPunct="1"/>
            <a:r>
              <a:rPr lang="en-US" dirty="0" smtClean="0"/>
              <a:t>Clustering and</a:t>
            </a:r>
          </a:p>
          <a:p>
            <a:pPr algn="ctr" eaLnBrk="1" hangingPunct="1"/>
            <a:r>
              <a:rPr lang="en-US" dirty="0" smtClean="0"/>
              <a:t>Hotspot Discovery</a:t>
            </a:r>
          </a:p>
          <a:p>
            <a:pPr algn="ctr" eaLnBrk="1" hangingPunct="1"/>
            <a:r>
              <a:rPr lang="en-US" dirty="0" smtClean="0"/>
              <a:t>Algorithms 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7" idx="1"/>
          </p:cNvCxnSpPr>
          <p:nvPr/>
        </p:nvCxnSpPr>
        <p:spPr>
          <a:xfrm>
            <a:off x="1295400" y="2322731"/>
            <a:ext cx="761719" cy="924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199" idx="0"/>
            <a:endCxn id="17" idx="3"/>
          </p:cNvCxnSpPr>
          <p:nvPr/>
        </p:nvCxnSpPr>
        <p:spPr>
          <a:xfrm flipH="1" flipV="1">
            <a:off x="4114092" y="3247155"/>
            <a:ext cx="778583" cy="1109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33400"/>
            <a:ext cx="0" cy="1114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3844366" y="1689100"/>
            <a:ext cx="271099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Polygonal Clustering</a:t>
            </a:r>
          </a:p>
          <a:p>
            <a:pPr algn="ctr" eaLnBrk="1" hangingPunct="1"/>
            <a:r>
              <a:rPr lang="en-US" dirty="0" smtClean="0"/>
              <a:t>and Clustering Polygons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3175" y="-33338"/>
            <a:ext cx="9144000" cy="1023938"/>
          </a:xfrm>
        </p:spPr>
        <p:txBody>
          <a:bodyPr/>
          <a:lstStyle/>
          <a:p>
            <a:r>
              <a:rPr lang="en-US" sz="2600" b="1" dirty="0" smtClean="0"/>
              <a:t>Helping Scientists to Make Sense </a:t>
            </a:r>
            <a:r>
              <a:rPr lang="en-US" sz="2600" b="1" dirty="0"/>
              <a:t>O</a:t>
            </a:r>
            <a:r>
              <a:rPr lang="en-US" sz="2600" b="1" dirty="0" smtClean="0"/>
              <a:t>ut of their Data</a:t>
            </a:r>
          </a:p>
        </p:txBody>
      </p:sp>
      <p:sp>
        <p:nvSpPr>
          <p:cNvPr id="12291" name="TextBox 19"/>
          <p:cNvSpPr txBox="1">
            <a:spLocks noChangeArrowheads="1"/>
          </p:cNvSpPr>
          <p:nvPr/>
        </p:nvSpPr>
        <p:spPr bwMode="auto">
          <a:xfrm>
            <a:off x="8094663" y="6475413"/>
            <a:ext cx="1074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2060"/>
                </a:solidFill>
              </a:rPr>
              <a:t>Ch. Eick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4281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>
                <a:cs typeface="Angsana New" pitchFamily="18" charset="-34"/>
              </a:rPr>
              <a:t>Figure 1: Co-location regions involving deep and</a:t>
            </a:r>
          </a:p>
          <a:p>
            <a:pPr eaLnBrk="1" hangingPunct="1"/>
            <a:r>
              <a:rPr lang="en-US" sz="1500">
                <a:cs typeface="Angsana New" pitchFamily="18" charset="-34"/>
              </a:rPr>
              <a:t>shallow ice on Mars</a:t>
            </a:r>
            <a:endParaRPr lang="th-TH" sz="1500">
              <a:cs typeface="Angsana New" pitchFamily="18" charset="-34"/>
            </a:endParaRPr>
          </a:p>
        </p:txBody>
      </p:sp>
      <p:pic>
        <p:nvPicPr>
          <p:cNvPr id="12293" name="Picture 13" descr="Mars-Co-l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0788"/>
            <a:ext cx="31242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9"/>
          <p:cNvSpPr txBox="1">
            <a:spLocks noChangeArrowheads="1"/>
          </p:cNvSpPr>
          <p:nvPr/>
        </p:nvSpPr>
        <p:spPr bwMode="auto">
          <a:xfrm>
            <a:off x="5181600" y="2911475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Figure 2: </a:t>
            </a:r>
            <a:r>
              <a:rPr lang="en-US" sz="1400" dirty="0" smtClean="0"/>
              <a:t>Interestingness hotspots where both income and CTR are high.</a:t>
            </a:r>
            <a:endParaRPr lang="en-US" sz="1400" dirty="0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801938" y="5976595"/>
            <a:ext cx="401802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500" dirty="0">
                <a:cs typeface="Angsana New" pitchFamily="18" charset="-34"/>
              </a:rPr>
              <a:t>Figure 3: </a:t>
            </a:r>
            <a:r>
              <a:rPr lang="en-US" sz="1500" dirty="0" smtClean="0">
                <a:cs typeface="Angsana New" pitchFamily="18" charset="-34"/>
              </a:rPr>
              <a:t>Analyzing the Composition of Cities</a:t>
            </a:r>
            <a:endParaRPr lang="th-TH" sz="1500" dirty="0">
              <a:cs typeface="Angsana New" pitchFamily="18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0" y="1099185"/>
            <a:ext cx="3013869" cy="181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GE display 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700" y="3608387"/>
            <a:ext cx="3963563" cy="227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12745</TotalTime>
  <Words>935</Words>
  <Application>Microsoft Office PowerPoint</Application>
  <PresentationFormat>On-screen Show (4:3)</PresentationFormat>
  <Paragraphs>158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Image</vt:lpstr>
      <vt:lpstr>Research Focus of UH-DMML</vt:lpstr>
      <vt:lpstr>Research Areas</vt:lpstr>
      <vt:lpstr>Characteristics of the Work We Do</vt:lpstr>
      <vt:lpstr>Current and Recent Research Projects</vt:lpstr>
      <vt:lpstr>Mining POI Datasets </vt:lpstr>
      <vt:lpstr>Patch-based Prediction Techniques</vt:lpstr>
      <vt:lpstr>Doing Things With and For Polygons </vt:lpstr>
      <vt:lpstr>Non-Traditional Clustering Algorithms</vt:lpstr>
      <vt:lpstr>Helping Scientists to Make Sense Out of their Data</vt:lpstr>
      <vt:lpstr>Potential “Future” Topics</vt:lpstr>
      <vt:lpstr>Some UH-DMML Graduates 1</vt:lpstr>
      <vt:lpstr>Some UH-DMML Graduates 2</vt:lpstr>
      <vt:lpstr>UH-DMML Mission Statement</vt:lpstr>
      <vt:lpstr>Reading Material </vt:lpstr>
      <vt:lpstr>What Courses Should You Take to Conduct Research in this Research Group?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Regional Knowledge in Spatial Dataset</dc:title>
  <dc:creator>SecurityLab</dc:creator>
  <cp:lastModifiedBy>Christoph Eick</cp:lastModifiedBy>
  <cp:revision>458</cp:revision>
  <cp:lastPrinted>2013-09-20T13:51:27Z</cp:lastPrinted>
  <dcterms:created xsi:type="dcterms:W3CDTF">2007-02-16T00:28:42Z</dcterms:created>
  <dcterms:modified xsi:type="dcterms:W3CDTF">2013-09-20T14:32:53Z</dcterms:modified>
</cp:coreProperties>
</file>